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59" r:id="rId5"/>
    <p:sldId id="261" r:id="rId6"/>
    <p:sldId id="258" r:id="rId7"/>
    <p:sldId id="263" r:id="rId8"/>
    <p:sldId id="264" r:id="rId9"/>
    <p:sldId id="262" r:id="rId10"/>
    <p:sldId id="265" r:id="rId11"/>
  </p:sldIdLst>
  <p:sldSz cx="18288000" cy="10287000"/>
  <p:notesSz cx="6858000" cy="9144000"/>
  <p:embeddedFontLst>
    <p:embeddedFont>
      <p:font typeface="210 토스트 Light" panose="020B0600000101010101" charset="-127"/>
      <p:regular r:id="rId13"/>
    </p:embeddedFont>
    <p:embeddedFont>
      <p:font typeface="윤고딕" panose="020B0600000101010101" charset="-127"/>
      <p:regular r:id="rId14"/>
    </p:embeddedFont>
    <p:embeddedFont>
      <p:font typeface="윤고딕 Bold" panose="020B0600000101010101" charset="-127"/>
      <p:regular r:id="rId15"/>
    </p:embeddedFont>
    <p:embeddedFont>
      <p:font typeface="윤고딕 Semi-Bold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636" autoAdjust="0"/>
  </p:normalViewPr>
  <p:slideViewPr>
    <p:cSldViewPr>
      <p:cViewPr varScale="1">
        <p:scale>
          <a:sx n="71" d="100"/>
          <a:sy n="71" d="100"/>
        </p:scale>
        <p:origin x="714" y="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0CFEB8-15E9-4174-B275-B292318299A4}" type="datetimeFigureOut">
              <a:rPr lang="ko-KR" altLang="en-US" smtClean="0"/>
              <a:t>2024-06-09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47A9BB-7F49-4208-9EDF-DA683FA415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87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47A9BB-7F49-4208-9EDF-DA683FA4158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084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클러스터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(Cluster):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클러스터는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쿠버네티스에서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가장 큰 단위로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여러 노드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(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물리적 또는 가상 서버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)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로 구성됩니다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클러스터 내에서는 컨트롤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플레인이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클러스터를 관리하고 제어하며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각 노드는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파드를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실행합니다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노드</a:t>
            </a:r>
            <a:r>
              <a:rPr lang="en-US" altLang="ko-KR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(Node)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: 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노드는 클러스터 내의 개별 서버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(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물리적 또는 가상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)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를 나타냅니다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. 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각 노드는 여러 </a:t>
            </a:r>
            <a:r>
              <a:rPr lang="ko-KR" altLang="en-US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파드를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 실행할 수 있습니다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파드</a:t>
            </a:r>
            <a:r>
              <a:rPr lang="en-US" altLang="ko-KR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(Pod)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: </a:t>
            </a:r>
            <a:r>
              <a:rPr lang="ko-KR" altLang="en-US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파드는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 </a:t>
            </a:r>
            <a:r>
              <a:rPr lang="ko-KR" altLang="en-US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쿠버네티스에서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 가장 작은 배포 단위이며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, 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하나 이상의 컨테이너를 포함할 수 있습니다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. 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각 컨테이너는 독립적으로 실행되는 애플리케이션의 구성 요소를 나타내며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, 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각각의 컨테이너는 독립적인 </a:t>
            </a:r>
            <a:r>
              <a:rPr lang="ko-KR" altLang="en-US" b="0" i="0" dirty="0" err="1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도커</a:t>
            </a:r>
            <a:r>
              <a:rPr lang="ko-KR" alt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 이미지를 기반으로 합니다</a:t>
            </a:r>
            <a:r>
              <a:rPr lang="en-US" altLang="ko-KR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+mn-lt"/>
              </a:rPr>
              <a:t>.</a:t>
            </a:r>
          </a:p>
          <a:p>
            <a:endParaRPr lang="en-US" altLang="ko-KR" dirty="0">
              <a:latin typeface="+mn-lt"/>
            </a:endParaRPr>
          </a:p>
          <a:p>
            <a:pPr>
              <a:lnSpc>
                <a:spcPts val="6062"/>
              </a:lnSpc>
            </a:pP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쿠버네티스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아키텍처는 크게 두 부분으로 나뉩니다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컨트롤 플레인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(Control Plane)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과 노드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(Node).</a:t>
            </a:r>
          </a:p>
          <a:p>
            <a:pPr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>
              <a:lnSpc>
                <a:spcPts val="6062"/>
              </a:lnSpc>
            </a:pP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컨트롤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플레인은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쿠버네티스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클러스터를 관리하고 제어하는 구성 요소들로 구성됩니다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컨트롤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플레인의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주요 구성 요소는 다음과 같습니다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</a:t>
            </a:r>
          </a:p>
          <a:p>
            <a:pPr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kube-apiserver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쿠버네티스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API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서버로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클러스터와의 모든 상호작용을 처리합니다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etcd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-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값 저장소로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모든 클러스터 데이터를 저장합니다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kube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-scheduler: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파드를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적절한 노드에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스케줄링하는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컴포넌트입니다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kube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-controller-manager: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클러스터에서 다양한 컨트롤러를 실행합니다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>
              <a:lnSpc>
                <a:spcPts val="6062"/>
              </a:lnSpc>
            </a:pP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노드는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파드를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실행하는 머신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(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물리적 또는 가상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)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입니다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노드의 주요 구성 요소는 다음과 같습니다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</a:t>
            </a:r>
          </a:p>
          <a:p>
            <a:pPr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kubelet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각 노드에서 실행되며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컨트롤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플레인에서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받은 명령을 수행하여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파드를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실행하고 관리합니다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kube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-proxy: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각 노드에서 실행되며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네트워크 프록시 역할을 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Container Runtime: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컨테이너를 실행하는 데 필요한 소프트웨어입니다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Docker,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containerd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CRI-O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등이 이에 해당합니다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>
              <a:lnSpc>
                <a:spcPts val="6062"/>
              </a:lnSpc>
            </a:pP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이러한 구성 요소들이 서로 상호작용하며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쿠버네티스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클러스터를 운영합니다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이를 통해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쿠버네티스는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애플리케이션의 배포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스케일링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업데이트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복구 등을 자동으로 관리할 수 있습니다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 algn="just"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Service: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쿠버네티스에서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Service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는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파드의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논리적 집합과 그것들에 접근할 수 있는 정책을 정의하는 추상적 개념입니다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 algn="just"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 algn="just"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Service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가 대상으로 하는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파드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집합은 일반적으로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셀렉터가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결정합니다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 algn="just"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 algn="just">
              <a:lnSpc>
                <a:spcPts val="6062"/>
              </a:lnSpc>
            </a:pP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쿠버네티스의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서비스 유형은 노출 범위에 따라 크게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가지로 분류됩니다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</a:t>
            </a:r>
          </a:p>
          <a:p>
            <a:pPr algn="just"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ClusterIP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클러스터 내부에서만 접근 가능한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IP.</a:t>
            </a:r>
          </a:p>
          <a:p>
            <a:pPr algn="just"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NodePort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 Port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번호를 통해 외부에서 접근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 algn="just"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LoadBalancer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클러스터 외부에서 접근해야 하는 중요한 서비스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 algn="just"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   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ExternalName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외부 서비스 연결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  <a:endParaRPr lang="ko-KR" altLang="en-US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>
              <a:lnSpc>
                <a:spcPts val="6062"/>
              </a:lnSpc>
            </a:pP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서비스 유형 중 하나인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LoadBalancer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는 외부 로드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밸런서를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자동으로 생성하는 옵션을 제공합니다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이 서비스 유형은 클러스터 노드의 올바른 포트로 트래픽을 전송할 수 있도록 외부에서 접근 가능한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IP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주소를 제공합니다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이 기능은 클러스터가 지원되는 환경과 올바른 클라우드 로드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밸런서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제공자 패키지 구성으로 실행되는 경우에 사용할 수 있습니다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>
              <a:lnSpc>
                <a:spcPts val="6062"/>
              </a:lnSpc>
            </a:pP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또한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쿠버네티스는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인그레스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(Ingress)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라는 또 다른 리소스를 제공하여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HTTP/HTTPS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트래픽에 대한 고급 로드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밸런싱과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URL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라우팅 규칙을 정의할 수 있습니다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Auto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Scailing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: AKS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는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Kubernetes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클러스터 자동 크기 조정기를 기반으로 추가 용량이 필요하면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Azure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가상 머신 확장 집합에 자동으로 새 인스턴스를 추가하고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추가 용량이 더 이상 필요하지 않으면 자동으로 제거합니다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또한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KEDA(Kubernetes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이벤트 기반 자동 크기 조정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)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를 사용하여 이벤트 기반 자동 크기 조정을 적용하여 지속 가능하고 비용 효율적인 방식으로 수요를 충족하도록 애플리케이션을 크기 조정할 수 있습니다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</a:p>
          <a:p>
            <a:pPr>
              <a:lnSpc>
                <a:spcPts val="6062"/>
              </a:lnSpc>
            </a:pPr>
            <a:endParaRPr lang="en-US" altLang="ko-KR" sz="1200" dirty="0">
              <a:solidFill>
                <a:srgbClr val="000000"/>
              </a:solidFill>
              <a:latin typeface="+mn-lt"/>
              <a:ea typeface="윤고딕 Bold"/>
            </a:endParaRPr>
          </a:p>
          <a:p>
            <a:pPr>
              <a:lnSpc>
                <a:spcPts val="6062"/>
              </a:lnSpc>
            </a:pP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Load Balancing: Azure Load Balancer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는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OSI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모델의 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4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계층에서 작동하며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인바운드와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아웃바운드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시나리오를 모두 지원합니다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로드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밸런서의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프론트 엔드에 도착하는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인바운드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플로우를 </a:t>
            </a:r>
            <a:r>
              <a:rPr lang="ko-KR" altLang="en-US" sz="1200" dirty="0" err="1">
                <a:solidFill>
                  <a:srgbClr val="000000"/>
                </a:solidFill>
                <a:latin typeface="+mn-lt"/>
                <a:ea typeface="윤고딕 Bold"/>
              </a:rPr>
              <a:t>백엔드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 풀 인스턴스로 분산시킵니다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또한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, Kubernetes 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서비스 유형 </a:t>
            </a:r>
            <a:r>
              <a:rPr lang="en-US" altLang="ko-KR" sz="1200" dirty="0" err="1">
                <a:solidFill>
                  <a:srgbClr val="000000"/>
                </a:solidFill>
                <a:latin typeface="+mn-lt"/>
                <a:ea typeface="윤고딕 Bold"/>
              </a:rPr>
              <a:t>LoadBalancer</a:t>
            </a:r>
            <a:r>
              <a:rPr lang="ko-KR" altLang="en-US" sz="1200" dirty="0">
                <a:solidFill>
                  <a:srgbClr val="000000"/>
                </a:solidFill>
                <a:latin typeface="+mn-lt"/>
                <a:ea typeface="윤고딕 Bold"/>
              </a:rPr>
              <a:t>를 통해 애플리케이션에 액세스를 제공합니다</a:t>
            </a:r>
            <a:r>
              <a:rPr lang="en-US" altLang="ko-KR" sz="1200" dirty="0">
                <a:solidFill>
                  <a:srgbClr val="000000"/>
                </a:solidFill>
                <a:latin typeface="+mn-lt"/>
                <a:ea typeface="윤고딕 Bold"/>
              </a:rPr>
              <a:t>.</a:t>
            </a:r>
            <a:endParaRPr lang="ko-KR" altLang="en-US" sz="1200" dirty="0">
              <a:solidFill>
                <a:srgbClr val="000000"/>
              </a:solidFill>
              <a:latin typeface="+mn-lt"/>
              <a:ea typeface="윤고딕 Bold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47A9BB-7F49-4208-9EDF-DA683FA4158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726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7200900"/>
            <a:ext cx="18288000" cy="3086100"/>
            <a:chOff x="0" y="0"/>
            <a:chExt cx="481659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1B61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816593" cy="841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5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84358" y="4828101"/>
            <a:ext cx="9174041" cy="20578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205"/>
              </a:lnSpc>
            </a:pPr>
            <a:r>
              <a:rPr lang="en-US" sz="6564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Azure AKS</a:t>
            </a:r>
            <a:r>
              <a:rPr lang="ko-KR" altLang="en-US" sz="6564" dirty="0">
                <a:solidFill>
                  <a:srgbClr val="000000"/>
                </a:solidFill>
                <a:ea typeface="윤고딕 Bold"/>
              </a:rPr>
              <a:t>를 이용한</a:t>
            </a:r>
            <a:endParaRPr lang="en-US" altLang="ko-KR" sz="6564" dirty="0">
              <a:solidFill>
                <a:srgbClr val="000000"/>
              </a:solidFill>
              <a:ea typeface="윤고딕 Bold"/>
            </a:endParaRPr>
          </a:p>
          <a:p>
            <a:pPr algn="l">
              <a:lnSpc>
                <a:spcPts val="8205"/>
              </a:lnSpc>
            </a:pPr>
            <a:r>
              <a:rPr lang="ko-KR" altLang="en-US" sz="6564" dirty="0">
                <a:solidFill>
                  <a:srgbClr val="000000"/>
                </a:solidFill>
                <a:ea typeface="윤고딕 Bold"/>
              </a:rPr>
              <a:t>웹 어플리케이션 </a:t>
            </a:r>
            <a:r>
              <a:rPr lang="en-US" altLang="ko-KR" sz="6564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CI/CD</a:t>
            </a:r>
            <a:endParaRPr lang="en-US" sz="6564" dirty="0">
              <a:solidFill>
                <a:srgbClr val="000000"/>
              </a:solidFill>
              <a:latin typeface="윤고딕 Bold" panose="020B0600000101010101" charset="-127"/>
              <a:ea typeface="윤고딕 Bold" panose="020B0600000101010101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84359" y="7458806"/>
            <a:ext cx="6812779" cy="477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4"/>
              </a:lnSpc>
            </a:pPr>
            <a:r>
              <a:rPr lang="ko-KR" altLang="en-US" sz="3033" dirty="0">
                <a:solidFill>
                  <a:srgbClr val="000000"/>
                </a:solidFill>
                <a:ea typeface="윤고딕"/>
              </a:rPr>
              <a:t>온라인 알고리즘 테스트 어플리케이션</a:t>
            </a:r>
            <a:endParaRPr lang="en-US" sz="3033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7" name="TextBox 7"/>
          <p:cNvSpPr txBox="1"/>
          <p:nvPr/>
        </p:nvSpPr>
        <p:spPr>
          <a:xfrm rot="-5400000">
            <a:off x="16367236" y="1472407"/>
            <a:ext cx="2072301" cy="326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76"/>
              </a:lnSpc>
            </a:pPr>
            <a:r>
              <a:rPr lang="en-US" sz="2059" dirty="0">
                <a:solidFill>
                  <a:srgbClr val="000000"/>
                </a:solidFill>
                <a:latin typeface="윤고딕"/>
              </a:rPr>
              <a:t>2024.06.08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97984" y="580344"/>
            <a:ext cx="5017015" cy="1021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76"/>
              </a:lnSpc>
            </a:pPr>
            <a:r>
              <a:rPr lang="ko-KR" altLang="en-US" sz="2059" dirty="0">
                <a:solidFill>
                  <a:srgbClr val="000000"/>
                </a:solidFill>
                <a:ea typeface="윤고딕"/>
              </a:rPr>
              <a:t>전기컴퓨터공학부 정보컴퓨터공학전공 </a:t>
            </a:r>
            <a:r>
              <a:rPr lang="ko-KR" altLang="en-US" sz="2059" dirty="0" err="1">
                <a:solidFill>
                  <a:srgbClr val="000000"/>
                </a:solidFill>
                <a:ea typeface="윤고딕"/>
              </a:rPr>
              <a:t>강등원</a:t>
            </a:r>
            <a:endParaRPr lang="en-US" altLang="ko-KR" sz="2059" dirty="0">
              <a:solidFill>
                <a:srgbClr val="000000"/>
              </a:solidFill>
              <a:ea typeface="윤고딕"/>
            </a:endParaRPr>
          </a:p>
          <a:p>
            <a:pPr algn="l">
              <a:lnSpc>
                <a:spcPts val="2676"/>
              </a:lnSpc>
            </a:pPr>
            <a:r>
              <a:rPr lang="ko-KR" altLang="en-US" sz="2059" dirty="0">
                <a:solidFill>
                  <a:srgbClr val="000000"/>
                </a:solidFill>
                <a:ea typeface="윤고딕"/>
              </a:rPr>
              <a:t>정보컴퓨터공학부</a:t>
            </a:r>
            <a:r>
              <a:rPr lang="en-US" sz="2059" dirty="0">
                <a:solidFill>
                  <a:srgbClr val="000000"/>
                </a:solidFill>
                <a:ea typeface="윤고딕"/>
              </a:rPr>
              <a:t> </a:t>
            </a:r>
            <a:r>
              <a:rPr lang="ko-KR" altLang="en-US" sz="2059" dirty="0">
                <a:solidFill>
                  <a:srgbClr val="000000"/>
                </a:solidFill>
                <a:ea typeface="윤고딕"/>
              </a:rPr>
              <a:t>권오성</a:t>
            </a:r>
            <a:endParaRPr lang="en-US" altLang="ko-KR" sz="2059" dirty="0">
              <a:solidFill>
                <a:srgbClr val="000000"/>
              </a:solidFill>
              <a:ea typeface="윤고딕"/>
            </a:endParaRPr>
          </a:p>
          <a:p>
            <a:pPr algn="l">
              <a:lnSpc>
                <a:spcPts val="2676"/>
              </a:lnSpc>
            </a:pPr>
            <a:r>
              <a:rPr lang="ko-KR" altLang="en-US" sz="2059" dirty="0">
                <a:solidFill>
                  <a:srgbClr val="000000"/>
                </a:solidFill>
                <a:ea typeface="윤고딕"/>
              </a:rPr>
              <a:t>정보컴퓨터공학부 김대영</a:t>
            </a:r>
            <a:endParaRPr lang="en-US" altLang="ko-KR" sz="2059" dirty="0">
              <a:solidFill>
                <a:srgbClr val="000000"/>
              </a:solidFill>
              <a:ea typeface="윤고딕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B6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50550" y="4607432"/>
            <a:ext cx="11386901" cy="1014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41"/>
              </a:lnSpc>
            </a:pPr>
            <a:r>
              <a:rPr lang="en-US" sz="5954">
                <a:solidFill>
                  <a:srgbClr val="000000"/>
                </a:solidFill>
                <a:ea typeface="윤고딕 Bold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6477" y="0"/>
            <a:ext cx="4603198" cy="10287000"/>
            <a:chOff x="0" y="0"/>
            <a:chExt cx="1212365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2365" cy="2709333"/>
            </a:xfrm>
            <a:custGeom>
              <a:avLst/>
              <a:gdLst/>
              <a:ahLst/>
              <a:cxnLst/>
              <a:rect l="l" t="t" r="r" b="b"/>
              <a:pathLst>
                <a:path w="1212365" h="2709333">
                  <a:moveTo>
                    <a:pt x="0" y="0"/>
                  </a:moveTo>
                  <a:lnTo>
                    <a:pt x="1212365" y="0"/>
                  </a:lnTo>
                  <a:lnTo>
                    <a:pt x="121236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1B61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212365" cy="27283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76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421139" y="1591150"/>
            <a:ext cx="2012263" cy="1244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38"/>
              </a:lnSpc>
            </a:pPr>
            <a:r>
              <a:rPr lang="en-US" sz="7337" dirty="0" err="1">
                <a:solidFill>
                  <a:srgbClr val="000000"/>
                </a:solidFill>
                <a:ea typeface="윤고딕 Bold"/>
              </a:rPr>
              <a:t>목차</a:t>
            </a:r>
            <a:endParaRPr lang="en-US" sz="7337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421139" y="3019574"/>
            <a:ext cx="2351662" cy="513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4"/>
              </a:lnSpc>
            </a:pPr>
            <a:r>
              <a:rPr lang="en-US" sz="3033">
                <a:solidFill>
                  <a:srgbClr val="000000"/>
                </a:solidFill>
                <a:latin typeface="윤고딕 Bold"/>
              </a:rPr>
              <a:t>Contents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131995" y="1519282"/>
            <a:ext cx="1366027" cy="1076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2"/>
              </a:lnSpc>
            </a:pPr>
            <a:r>
              <a:rPr lang="en-US" sz="6370" dirty="0">
                <a:solidFill>
                  <a:srgbClr val="000000"/>
                </a:solidFill>
                <a:latin typeface="윤고딕 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131995" y="2712469"/>
            <a:ext cx="3558781" cy="426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4"/>
              </a:lnSpc>
            </a:pPr>
            <a:r>
              <a:rPr lang="ko-KR" altLang="en-US" sz="2718" dirty="0">
                <a:solidFill>
                  <a:srgbClr val="000000"/>
                </a:solidFill>
                <a:ea typeface="윤고딕 Semi-Bold"/>
              </a:rPr>
              <a:t>멤버 소개</a:t>
            </a:r>
            <a:endParaRPr lang="en-US" sz="2718" dirty="0">
              <a:solidFill>
                <a:srgbClr val="000000"/>
              </a:solidFill>
              <a:ea typeface="윤고딕 Semi-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131995" y="3855972"/>
            <a:ext cx="3558781" cy="724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2"/>
              </a:lnSpc>
            </a:pPr>
            <a:r>
              <a:rPr lang="ko-KR" altLang="en-US" sz="2240" dirty="0">
                <a:solidFill>
                  <a:srgbClr val="000000"/>
                </a:solidFill>
                <a:ea typeface="윤고딕"/>
              </a:rPr>
              <a:t>멤버 이름</a:t>
            </a:r>
            <a:endParaRPr lang="en-US" altLang="ko-KR" sz="2240" dirty="0">
              <a:solidFill>
                <a:srgbClr val="000000"/>
              </a:solidFill>
              <a:ea typeface="윤고딕"/>
            </a:endParaRPr>
          </a:p>
          <a:p>
            <a:pPr algn="l">
              <a:lnSpc>
                <a:spcPts val="2912"/>
              </a:lnSpc>
            </a:pPr>
            <a:r>
              <a:rPr lang="ko-KR" altLang="en-US" sz="2240" dirty="0">
                <a:solidFill>
                  <a:srgbClr val="000000"/>
                </a:solidFill>
                <a:ea typeface="윤고딕"/>
              </a:rPr>
              <a:t>멤버 별 담당한 파트 소개</a:t>
            </a:r>
            <a:endParaRPr lang="en-US" sz="2240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131995" y="6152115"/>
            <a:ext cx="1522584" cy="1076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2"/>
              </a:lnSpc>
            </a:pPr>
            <a:r>
              <a:rPr lang="en-US" sz="6370">
                <a:solidFill>
                  <a:srgbClr val="000000"/>
                </a:solidFill>
                <a:latin typeface="윤고딕 Bold"/>
              </a:rPr>
              <a:t>04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131995" y="7390417"/>
            <a:ext cx="3558781" cy="426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4"/>
              </a:lnSpc>
            </a:pPr>
            <a:r>
              <a:rPr lang="ko-KR" altLang="en-US" sz="2718" dirty="0">
                <a:solidFill>
                  <a:srgbClr val="000000"/>
                </a:solidFill>
                <a:ea typeface="윤고딕 Semi-Bold"/>
              </a:rPr>
              <a:t>어플리케이션 시연</a:t>
            </a:r>
            <a:endParaRPr lang="en-US" sz="2718" dirty="0">
              <a:solidFill>
                <a:srgbClr val="000000"/>
              </a:solidFill>
              <a:ea typeface="윤고딕 Semi-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131995" y="8533920"/>
            <a:ext cx="3558781" cy="726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2"/>
              </a:lnSpc>
            </a:pPr>
            <a:r>
              <a:rPr lang="ko-KR" altLang="en-US" sz="2240" dirty="0">
                <a:solidFill>
                  <a:srgbClr val="000000"/>
                </a:solidFill>
                <a:ea typeface="윤고딕"/>
              </a:rPr>
              <a:t>어플리케이션 소개</a:t>
            </a:r>
            <a:endParaRPr lang="en-US" altLang="ko-KR" sz="2240" dirty="0">
              <a:solidFill>
                <a:srgbClr val="000000"/>
              </a:solidFill>
              <a:ea typeface="윤고딕"/>
            </a:endParaRPr>
          </a:p>
          <a:p>
            <a:pPr algn="l">
              <a:lnSpc>
                <a:spcPts val="2912"/>
              </a:lnSpc>
            </a:pPr>
            <a:r>
              <a:rPr lang="ko-KR" altLang="en-US" sz="2240" dirty="0">
                <a:solidFill>
                  <a:srgbClr val="000000"/>
                </a:solidFill>
                <a:ea typeface="윤고딕"/>
              </a:rPr>
              <a:t>사용 방법</a:t>
            </a:r>
            <a:endParaRPr lang="en-US" sz="2240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178041" y="1519282"/>
            <a:ext cx="1657723" cy="1076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2"/>
              </a:lnSpc>
            </a:pPr>
            <a:r>
              <a:rPr lang="en-US" sz="6370">
                <a:solidFill>
                  <a:srgbClr val="000000"/>
                </a:solidFill>
                <a:latin typeface="윤고딕 Bold"/>
              </a:rPr>
              <a:t>02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178041" y="2712469"/>
            <a:ext cx="3558781" cy="426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4"/>
              </a:lnSpc>
            </a:pPr>
            <a:r>
              <a:rPr lang="ko-KR" altLang="en-US" sz="2718" dirty="0">
                <a:solidFill>
                  <a:srgbClr val="000000"/>
                </a:solidFill>
                <a:ea typeface="윤고딕 Semi-Bold"/>
              </a:rPr>
              <a:t>프로젝트 소개</a:t>
            </a:r>
            <a:endParaRPr lang="en-US" sz="2718" dirty="0">
              <a:solidFill>
                <a:srgbClr val="000000"/>
              </a:solidFill>
              <a:ea typeface="윤고딕 Semi-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178041" y="3855972"/>
            <a:ext cx="3558781" cy="726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2"/>
              </a:lnSpc>
            </a:pPr>
            <a:r>
              <a:rPr lang="ko-KR" altLang="en-US" sz="2240" dirty="0">
                <a:solidFill>
                  <a:srgbClr val="000000"/>
                </a:solidFill>
                <a:ea typeface="윤고딕"/>
              </a:rPr>
              <a:t>프로젝트 목적</a:t>
            </a:r>
            <a:endParaRPr lang="en-US" altLang="ko-KR" sz="2240" dirty="0">
              <a:solidFill>
                <a:srgbClr val="000000"/>
              </a:solidFill>
              <a:ea typeface="윤고딕"/>
            </a:endParaRPr>
          </a:p>
          <a:p>
            <a:pPr algn="l">
              <a:lnSpc>
                <a:spcPts val="2912"/>
              </a:lnSpc>
            </a:pPr>
            <a:endParaRPr lang="en-US" sz="2240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178041" y="6152115"/>
            <a:ext cx="1522584" cy="1076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2"/>
              </a:lnSpc>
            </a:pPr>
            <a:r>
              <a:rPr lang="en-US" sz="6370">
                <a:solidFill>
                  <a:srgbClr val="000000"/>
                </a:solidFill>
                <a:latin typeface="윤고딕 Bold"/>
              </a:rPr>
              <a:t>05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178041" y="7390417"/>
            <a:ext cx="3558781" cy="426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4"/>
              </a:lnSpc>
            </a:pPr>
            <a:r>
              <a:rPr lang="ko-KR" altLang="en-US" sz="2718" dirty="0">
                <a:solidFill>
                  <a:srgbClr val="000000"/>
                </a:solidFill>
                <a:ea typeface="윤고딕 Semi-Bold"/>
              </a:rPr>
              <a:t>부하테스트</a:t>
            </a:r>
            <a:endParaRPr lang="en-US" sz="2718" dirty="0">
              <a:solidFill>
                <a:srgbClr val="000000"/>
              </a:solidFill>
              <a:ea typeface="윤고딕 Semi-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178041" y="8533920"/>
            <a:ext cx="3558781" cy="726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2"/>
              </a:lnSpc>
            </a:pPr>
            <a:r>
              <a:rPr lang="en-US" altLang="ko-KR" sz="224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Auto Scaling </a:t>
            </a:r>
            <a:r>
              <a:rPr lang="ko-KR" altLang="en-US" sz="224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확인</a:t>
            </a:r>
            <a:endParaRPr lang="en-US" altLang="ko-KR" sz="2240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  <a:p>
            <a:pPr algn="l">
              <a:lnSpc>
                <a:spcPts val="2912"/>
              </a:lnSpc>
            </a:pPr>
            <a:r>
              <a:rPr lang="en-US" sz="224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Load Balancing </a:t>
            </a:r>
            <a:r>
              <a:rPr lang="ko-KR" altLang="en-US" sz="224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확인</a:t>
            </a:r>
            <a:endParaRPr lang="en-US" sz="2240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4222596" y="1519282"/>
            <a:ext cx="1522584" cy="1076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2"/>
              </a:lnSpc>
            </a:pPr>
            <a:r>
              <a:rPr lang="en-US" sz="6370">
                <a:solidFill>
                  <a:srgbClr val="000000"/>
                </a:solidFill>
                <a:latin typeface="윤고딕 Bold"/>
              </a:rPr>
              <a:t>03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4224087" y="2712469"/>
            <a:ext cx="3558781" cy="426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4"/>
              </a:lnSpc>
            </a:pPr>
            <a:r>
              <a:rPr lang="ko-KR" altLang="en-US" sz="2718" dirty="0">
                <a:solidFill>
                  <a:srgbClr val="000000"/>
                </a:solidFill>
                <a:ea typeface="윤고딕 Semi-Bold"/>
              </a:rPr>
              <a:t>아키텍처</a:t>
            </a:r>
            <a:endParaRPr lang="en-US" sz="2718" dirty="0">
              <a:solidFill>
                <a:srgbClr val="000000"/>
              </a:solidFill>
              <a:ea typeface="윤고딕 Semi-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224087" y="3855972"/>
            <a:ext cx="3558781" cy="726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2"/>
              </a:lnSpc>
            </a:pPr>
            <a:r>
              <a:rPr lang="ko-KR" altLang="en-US" sz="2240" dirty="0">
                <a:solidFill>
                  <a:srgbClr val="000000"/>
                </a:solidFill>
                <a:ea typeface="윤고딕"/>
              </a:rPr>
              <a:t>어플리케이션 아키텍처</a:t>
            </a:r>
            <a:endParaRPr lang="en-US" altLang="ko-KR" sz="2240" dirty="0">
              <a:solidFill>
                <a:srgbClr val="000000"/>
              </a:solidFill>
              <a:ea typeface="윤고딕"/>
            </a:endParaRPr>
          </a:p>
          <a:p>
            <a:pPr algn="l">
              <a:lnSpc>
                <a:spcPts val="2912"/>
              </a:lnSpc>
            </a:pPr>
            <a:r>
              <a:rPr lang="ko-KR" altLang="en-US" sz="2240" dirty="0" err="1">
                <a:solidFill>
                  <a:srgbClr val="000000"/>
                </a:solidFill>
                <a:ea typeface="윤고딕"/>
              </a:rPr>
              <a:t>쿠버네티스</a:t>
            </a:r>
            <a:r>
              <a:rPr lang="ko-KR" altLang="en-US" sz="2240" dirty="0">
                <a:solidFill>
                  <a:srgbClr val="000000"/>
                </a:solidFill>
                <a:ea typeface="윤고딕"/>
              </a:rPr>
              <a:t> 내부 아키텍처</a:t>
            </a:r>
            <a:endParaRPr lang="en-US" sz="2240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4222596" y="6152115"/>
            <a:ext cx="1674882" cy="1076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82"/>
              </a:lnSpc>
            </a:pPr>
            <a:r>
              <a:rPr lang="en-US" sz="6370">
                <a:solidFill>
                  <a:srgbClr val="000000"/>
                </a:solidFill>
                <a:latin typeface="윤고딕 Bold"/>
              </a:rPr>
              <a:t>06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224087" y="7390417"/>
            <a:ext cx="3558781" cy="426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34"/>
              </a:lnSpc>
            </a:pPr>
            <a:r>
              <a:rPr lang="ko-KR" altLang="en-US" sz="2718" dirty="0">
                <a:solidFill>
                  <a:srgbClr val="000000"/>
                </a:solidFill>
                <a:ea typeface="윤고딕 Semi-Bold"/>
              </a:rPr>
              <a:t>발전방향</a:t>
            </a:r>
            <a:endParaRPr lang="en-US" sz="2718" dirty="0">
              <a:solidFill>
                <a:srgbClr val="000000"/>
              </a:solidFill>
              <a:ea typeface="윤고딕 Semi-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4224087" y="8533920"/>
            <a:ext cx="3558781" cy="726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12"/>
              </a:lnSpc>
            </a:pPr>
            <a:r>
              <a:rPr lang="ko-KR" altLang="en-US" sz="224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어플리케이션 활용 방안</a:t>
            </a:r>
            <a:endParaRPr lang="en-US" altLang="ko-KR" sz="2240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  <a:p>
            <a:pPr algn="l">
              <a:lnSpc>
                <a:spcPts val="2912"/>
              </a:lnSpc>
            </a:pPr>
            <a:r>
              <a:rPr lang="en-US" sz="224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CI/CD </a:t>
            </a:r>
            <a:r>
              <a:rPr lang="ko-KR" altLang="en-US" sz="224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방법</a:t>
            </a:r>
            <a:endParaRPr lang="en-US" sz="2240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96692" y="1177440"/>
            <a:ext cx="8224830" cy="1835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30"/>
              </a:lnSpc>
            </a:pPr>
            <a:r>
              <a:rPr lang="ko-KR" altLang="en-US" sz="5715" dirty="0">
                <a:solidFill>
                  <a:srgbClr val="000000"/>
                </a:solidFill>
                <a:latin typeface="윤고딕 Bold"/>
                <a:ea typeface="윤고딕 Bold"/>
              </a:rPr>
              <a:t>멤버 소개</a:t>
            </a:r>
          </a:p>
          <a:p>
            <a:pPr algn="l">
              <a:lnSpc>
                <a:spcPts val="7430"/>
              </a:lnSpc>
            </a:pPr>
            <a:endParaRPr lang="en-US" sz="5715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296692" y="2484824"/>
            <a:ext cx="7461147" cy="815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ko-KR" altLang="en-US" sz="2499" dirty="0">
                <a:solidFill>
                  <a:srgbClr val="000000"/>
                </a:solidFill>
                <a:latin typeface="윤고딕"/>
                <a:ea typeface="윤고딕"/>
              </a:rPr>
              <a:t>멤버 이름</a:t>
            </a:r>
          </a:p>
          <a:p>
            <a:pPr algn="l">
              <a:lnSpc>
                <a:spcPts val="3249"/>
              </a:lnSpc>
            </a:pPr>
            <a:r>
              <a:rPr lang="ko-KR" altLang="en-US" sz="2499" dirty="0">
                <a:solidFill>
                  <a:srgbClr val="000000"/>
                </a:solidFill>
                <a:latin typeface="윤고딕"/>
                <a:ea typeface="윤고딕"/>
              </a:rPr>
              <a:t>멤버 별 담당한 파트 소개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577365"/>
            <a:ext cx="616146" cy="9193296"/>
            <a:chOff x="0" y="0"/>
            <a:chExt cx="162277" cy="242128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2277" cy="2421280"/>
            </a:xfrm>
            <a:custGeom>
              <a:avLst/>
              <a:gdLst/>
              <a:ahLst/>
              <a:cxnLst/>
              <a:rect l="l" t="t" r="r" b="b"/>
              <a:pathLst>
                <a:path w="162277" h="2421280">
                  <a:moveTo>
                    <a:pt x="0" y="0"/>
                  </a:moveTo>
                  <a:lnTo>
                    <a:pt x="162277" y="0"/>
                  </a:lnTo>
                  <a:lnTo>
                    <a:pt x="162277" y="2421280"/>
                  </a:lnTo>
                  <a:lnTo>
                    <a:pt x="0" y="2421280"/>
                  </a:lnTo>
                  <a:close/>
                </a:path>
              </a:pathLst>
            </a:custGeom>
            <a:solidFill>
              <a:srgbClr val="F1B61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162277" cy="24498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5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400800" y="5971627"/>
            <a:ext cx="337666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6"/>
              </a:lnSpc>
            </a:pPr>
            <a:r>
              <a:rPr lang="ko-KR" altLang="en-US" sz="4400" dirty="0" err="1">
                <a:solidFill>
                  <a:srgbClr val="000000"/>
                </a:solidFill>
                <a:ea typeface="윤고딕 Bold"/>
              </a:rPr>
              <a:t>강등원</a:t>
            </a:r>
            <a:endParaRPr lang="en-US" sz="4400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515600" y="5971627"/>
            <a:ext cx="337666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6"/>
              </a:lnSpc>
            </a:pPr>
            <a:r>
              <a:rPr lang="ko-KR" altLang="en-US" sz="4400" dirty="0">
                <a:solidFill>
                  <a:srgbClr val="000000"/>
                </a:solidFill>
                <a:ea typeface="윤고딕 Bold"/>
              </a:rPr>
              <a:t>권오성</a:t>
            </a:r>
            <a:endParaRPr lang="en-US" sz="4400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097000" y="5971627"/>
            <a:ext cx="3376666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6"/>
              </a:lnSpc>
            </a:pPr>
            <a:r>
              <a:rPr lang="ko-KR" altLang="en-US" sz="4400" dirty="0">
                <a:solidFill>
                  <a:srgbClr val="000000"/>
                </a:solidFill>
                <a:ea typeface="윤고딕 Bold"/>
              </a:rPr>
              <a:t>김대영 </a:t>
            </a:r>
            <a:r>
              <a:rPr lang="en-US" altLang="ko-KR" sz="4400" dirty="0">
                <a:solidFill>
                  <a:srgbClr val="000000"/>
                </a:solidFill>
                <a:ea typeface="윤고딕 Bold"/>
              </a:rPr>
              <a:t>(</a:t>
            </a:r>
            <a:r>
              <a:rPr lang="ko-KR" altLang="en-US" sz="4400" dirty="0">
                <a:solidFill>
                  <a:srgbClr val="000000"/>
                </a:solidFill>
                <a:ea typeface="윤고딕 Bold"/>
              </a:rPr>
              <a:t>팀장</a:t>
            </a:r>
            <a:r>
              <a:rPr lang="en-US" altLang="ko-KR" sz="4400" dirty="0">
                <a:solidFill>
                  <a:srgbClr val="000000"/>
                </a:solidFill>
                <a:ea typeface="윤고딕 Bold"/>
              </a:rPr>
              <a:t>)</a:t>
            </a:r>
            <a:endParaRPr lang="en-US" sz="4400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361882" y="7487394"/>
            <a:ext cx="3376666" cy="1130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3200" dirty="0">
                <a:solidFill>
                  <a:srgbClr val="000000"/>
                </a:solidFill>
                <a:latin typeface="윤고딕"/>
                <a:ea typeface="윤고딕"/>
              </a:rPr>
              <a:t>어플리케이션 배포</a:t>
            </a:r>
            <a:endParaRPr lang="en-US" altLang="ko-KR" sz="3200" dirty="0">
              <a:solidFill>
                <a:srgbClr val="000000"/>
              </a:solidFill>
              <a:latin typeface="윤고딕"/>
              <a:ea typeface="윤고딕"/>
            </a:endParaRPr>
          </a:p>
          <a:p>
            <a:pPr algn="l">
              <a:lnSpc>
                <a:spcPct val="120000"/>
              </a:lnSpc>
            </a:pPr>
            <a:r>
              <a:rPr lang="ko-KR" altLang="en-US" sz="3200" dirty="0">
                <a:solidFill>
                  <a:srgbClr val="000000"/>
                </a:solidFill>
                <a:latin typeface="윤고딕"/>
                <a:ea typeface="윤고딕"/>
              </a:rPr>
              <a:t>발표 동영상 제작</a:t>
            </a:r>
            <a:endParaRPr lang="en-US" sz="3200" dirty="0">
              <a:solidFill>
                <a:srgbClr val="000000"/>
              </a:solidFill>
              <a:latin typeface="윤고딕"/>
              <a:ea typeface="윤고딕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515600" y="7498911"/>
            <a:ext cx="3376666" cy="1139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ko-KR" altLang="en-US" sz="320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부하 테스트</a:t>
            </a:r>
            <a:endParaRPr lang="en-US" sz="3200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  <a:p>
            <a:pPr algn="l">
              <a:lnSpc>
                <a:spcPct val="120000"/>
              </a:lnSpc>
            </a:pPr>
            <a:r>
              <a:rPr lang="en-US" sz="320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PPT </a:t>
            </a:r>
            <a:r>
              <a:rPr lang="ko-KR" altLang="en-US" sz="320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제작</a:t>
            </a:r>
            <a:endParaRPr lang="en-US" sz="3200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4159345" y="7487394"/>
            <a:ext cx="3376666" cy="1130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sz="320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Frontend </a:t>
            </a:r>
            <a:r>
              <a:rPr lang="ko-KR" altLang="en-US" sz="320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수정</a:t>
            </a:r>
            <a:endParaRPr lang="en-US" altLang="ko-KR" sz="3200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  <a:p>
            <a:pPr algn="l">
              <a:lnSpc>
                <a:spcPct val="120000"/>
              </a:lnSpc>
            </a:pPr>
            <a:r>
              <a:rPr lang="ko-KR" altLang="en-US" sz="3200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보고서 작성</a:t>
            </a:r>
            <a:endParaRPr lang="en-US" sz="3200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96692" y="5638168"/>
            <a:ext cx="4709139" cy="3898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375"/>
              </a:lnSpc>
            </a:pPr>
            <a:r>
              <a:rPr lang="en-US" sz="23365" dirty="0">
                <a:solidFill>
                  <a:srgbClr val="F1B61B"/>
                </a:solidFill>
                <a:latin typeface="210 토스트 Light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6146" y="1177440"/>
            <a:ext cx="8224830" cy="886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30"/>
              </a:lnSpc>
            </a:pPr>
            <a:r>
              <a:rPr lang="ko-KR" altLang="en-US" sz="5715" dirty="0">
                <a:solidFill>
                  <a:srgbClr val="000000"/>
                </a:solidFill>
                <a:latin typeface="윤고딕 Bold"/>
                <a:ea typeface="윤고딕 Bold"/>
              </a:rPr>
              <a:t>프로젝트 소개</a:t>
            </a:r>
            <a:endParaRPr lang="en-US" sz="5715" dirty="0">
              <a:solidFill>
                <a:srgbClr val="000000"/>
              </a:solidFill>
              <a:latin typeface="윤고딕 Bold"/>
              <a:ea typeface="윤고딕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638800" y="6479746"/>
            <a:ext cx="5326951" cy="11153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5"/>
              </a:lnSpc>
            </a:pPr>
            <a:r>
              <a:rPr lang="ko-KR" altLang="en-US" sz="345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클라우드 환경에서 </a:t>
            </a:r>
            <a:r>
              <a:rPr lang="ko-KR" altLang="en-US" sz="3450" dirty="0" err="1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웹앱</a:t>
            </a:r>
            <a:r>
              <a:rPr lang="ko-KR" altLang="en-US" sz="345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 배포 및 관리 이해</a:t>
            </a:r>
            <a:endParaRPr lang="en-US" sz="3450" dirty="0">
              <a:solidFill>
                <a:srgbClr val="000000"/>
              </a:solidFill>
              <a:latin typeface="윤고딕 Bold" panose="020B0600000101010101" charset="-127"/>
              <a:ea typeface="윤고딕 Bold" panose="020B0600000101010101" charset="-127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638800" y="8223437"/>
            <a:ext cx="5326951" cy="11153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5"/>
              </a:lnSpc>
            </a:pPr>
            <a:r>
              <a:rPr lang="en-US" altLang="ko-KR" sz="345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AKS</a:t>
            </a:r>
            <a:r>
              <a:rPr lang="ko-KR" altLang="en-US" sz="345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를 통한 </a:t>
            </a:r>
            <a:r>
              <a:rPr lang="ko-KR" altLang="en-US" sz="3450" dirty="0" err="1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오토스케일링</a:t>
            </a:r>
            <a:r>
              <a:rPr lang="ko-KR" altLang="en-US" sz="345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 및 </a:t>
            </a:r>
            <a:r>
              <a:rPr lang="ko-KR" altLang="en-US" sz="3450" dirty="0" err="1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로드밸런싱</a:t>
            </a:r>
            <a:r>
              <a:rPr lang="ko-KR" altLang="en-US" sz="345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 이해</a:t>
            </a:r>
            <a:endParaRPr lang="en-US" sz="3450" dirty="0">
              <a:solidFill>
                <a:srgbClr val="000000"/>
              </a:solidFill>
              <a:latin typeface="윤고딕 Bold" panose="020B0600000101010101" charset="-127"/>
              <a:ea typeface="윤고딕 Bold" panose="020B0600000101010101" charset="-127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152380" y="6479746"/>
            <a:ext cx="6536534" cy="1240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5"/>
              </a:lnSpc>
            </a:pPr>
            <a:r>
              <a:rPr lang="ko-KR" altLang="en-US" sz="2535" dirty="0">
                <a:solidFill>
                  <a:srgbClr val="000000"/>
                </a:solidFill>
                <a:latin typeface="윤고딕"/>
                <a:ea typeface="윤고딕"/>
              </a:rPr>
              <a:t>자동화된 </a:t>
            </a:r>
            <a:r>
              <a:rPr lang="en-US" altLang="ko-KR" sz="2535" dirty="0">
                <a:solidFill>
                  <a:srgbClr val="000000"/>
                </a:solidFill>
                <a:latin typeface="윤고딕"/>
                <a:ea typeface="윤고딕"/>
              </a:rPr>
              <a:t>CI/CD </a:t>
            </a:r>
            <a:r>
              <a:rPr lang="ko-KR" altLang="en-US" sz="2535" dirty="0">
                <a:solidFill>
                  <a:srgbClr val="000000"/>
                </a:solidFill>
                <a:latin typeface="윤고딕"/>
                <a:ea typeface="윤고딕"/>
              </a:rPr>
              <a:t>파이프라인을 통해 웹 애플리케이션의 신속하고 안정적인 배포와 업데이트를 실현</a:t>
            </a:r>
            <a:r>
              <a:rPr lang="en-US" altLang="ko-KR" sz="2535" dirty="0">
                <a:solidFill>
                  <a:srgbClr val="000000"/>
                </a:solidFill>
                <a:latin typeface="윤고딕"/>
                <a:ea typeface="윤고딕"/>
              </a:rPr>
              <a:t>.</a:t>
            </a:r>
            <a:endParaRPr lang="en-US" sz="2535" dirty="0">
              <a:solidFill>
                <a:srgbClr val="000000"/>
              </a:solidFill>
              <a:latin typeface="윤고딕"/>
              <a:ea typeface="윤고딕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35320" y="8223437"/>
            <a:ext cx="6536534" cy="1240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5"/>
              </a:lnSpc>
            </a:pPr>
            <a:r>
              <a:rPr lang="en-US" altLang="ko-KR" sz="2535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Azure Kubernetes Service (AKS)</a:t>
            </a:r>
            <a:r>
              <a:rPr lang="ko-KR" altLang="en-US" sz="2535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를 활용하여 웹 애플리케이션의 확장성과 안정성을 극대화하여 사용자 경험 향상</a:t>
            </a:r>
            <a:r>
              <a:rPr lang="en-US" altLang="ko-KR" sz="2535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.</a:t>
            </a:r>
            <a:endParaRPr lang="en-US" sz="2535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616146" y="0"/>
            <a:ext cx="17055708" cy="568599"/>
            <a:chOff x="0" y="0"/>
            <a:chExt cx="4492038" cy="14975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492038" cy="149754"/>
            </a:xfrm>
            <a:custGeom>
              <a:avLst/>
              <a:gdLst/>
              <a:ahLst/>
              <a:cxnLst/>
              <a:rect l="l" t="t" r="r" b="b"/>
              <a:pathLst>
                <a:path w="4492038" h="149754">
                  <a:moveTo>
                    <a:pt x="0" y="0"/>
                  </a:moveTo>
                  <a:lnTo>
                    <a:pt x="4492038" y="0"/>
                  </a:lnTo>
                  <a:lnTo>
                    <a:pt x="4492038" y="149754"/>
                  </a:lnTo>
                  <a:lnTo>
                    <a:pt x="0" y="149754"/>
                  </a:lnTo>
                  <a:close/>
                </a:path>
              </a:pathLst>
            </a:custGeom>
            <a:solidFill>
              <a:srgbClr val="F1B61B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4492038" cy="1783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45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616146" y="2571634"/>
            <a:ext cx="7461147" cy="383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ko-KR" altLang="en-US" sz="2499" dirty="0">
                <a:solidFill>
                  <a:srgbClr val="000000"/>
                </a:solidFill>
                <a:latin typeface="윤고딕"/>
                <a:ea typeface="윤고딕"/>
              </a:rPr>
              <a:t>프로젝트 목적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377274" y="1015515"/>
            <a:ext cx="4709139" cy="3779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375"/>
              </a:lnSpc>
            </a:pPr>
            <a:r>
              <a:rPr lang="en-US" sz="23365">
                <a:solidFill>
                  <a:srgbClr val="F1B61B"/>
                </a:solidFill>
                <a:latin typeface="210 토스트 Light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9170" y="0"/>
            <a:ext cx="9299336" cy="7408824"/>
            <a:chOff x="0" y="0"/>
            <a:chExt cx="1871721" cy="14912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Freeform 3"/>
            <p:cNvSpPr/>
            <p:nvPr/>
          </p:nvSpPr>
          <p:spPr>
            <a:xfrm>
              <a:off x="0" y="0"/>
              <a:ext cx="1871721" cy="1491209"/>
            </a:xfrm>
            <a:custGeom>
              <a:avLst/>
              <a:gdLst/>
              <a:ahLst/>
              <a:cxnLst/>
              <a:rect l="l" t="t" r="r" b="b"/>
              <a:pathLst>
                <a:path w="1871721" h="1491209">
                  <a:moveTo>
                    <a:pt x="0" y="0"/>
                  </a:moveTo>
                  <a:lnTo>
                    <a:pt x="1871721" y="0"/>
                  </a:lnTo>
                  <a:lnTo>
                    <a:pt x="1871721" y="1491209"/>
                  </a:lnTo>
                  <a:lnTo>
                    <a:pt x="0" y="1491209"/>
                  </a:lnTo>
                  <a:close/>
                </a:path>
              </a:pathLst>
            </a:cu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2496801" y="3790459"/>
            <a:ext cx="2698255" cy="58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01"/>
              </a:lnSpc>
            </a:pPr>
            <a:r>
              <a:rPr lang="en-US" sz="400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Proxy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496801" y="4483279"/>
            <a:ext cx="5828464" cy="344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2800" dirty="0">
                <a:solidFill>
                  <a:srgbClr val="000000"/>
                </a:solidFill>
                <a:ea typeface="윤고딕"/>
              </a:rPr>
              <a:t>Nginx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496800" y="5372100"/>
            <a:ext cx="4038601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01"/>
              </a:lnSpc>
            </a:pPr>
            <a:r>
              <a:rPr lang="en-US" sz="400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Web Frontend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496801" y="6064920"/>
            <a:ext cx="5828464" cy="344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2800" dirty="0">
                <a:solidFill>
                  <a:srgbClr val="000000"/>
                </a:solidFill>
                <a:ea typeface="윤고딕"/>
              </a:rPr>
              <a:t>Vue + Element UI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496801" y="7012854"/>
            <a:ext cx="3124200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01"/>
              </a:lnSpc>
            </a:pPr>
            <a:r>
              <a:rPr lang="en-US" sz="400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API Server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496801" y="7705675"/>
            <a:ext cx="5828464" cy="344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2800" dirty="0">
                <a:solidFill>
                  <a:srgbClr val="000000"/>
                </a:solidFill>
                <a:ea typeface="윤고딕"/>
              </a:rPr>
              <a:t>Django + </a:t>
            </a:r>
            <a:r>
              <a:rPr lang="en-US" sz="2800" dirty="0" err="1">
                <a:solidFill>
                  <a:srgbClr val="000000"/>
                </a:solidFill>
                <a:ea typeface="윤고딕"/>
              </a:rPr>
              <a:t>Dramatiq</a:t>
            </a:r>
            <a:endParaRPr lang="en-US" sz="2800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496801" y="8536854"/>
            <a:ext cx="3810000" cy="58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01"/>
              </a:lnSpc>
            </a:pPr>
            <a:r>
              <a:rPr lang="en-US" sz="4000" dirty="0">
                <a:solidFill>
                  <a:srgbClr val="000000"/>
                </a:solidFill>
                <a:latin typeface="윤고딕 Bold" panose="020B0600000101010101" charset="-127"/>
                <a:ea typeface="윤고딕 Bold" panose="020B0600000101010101" charset="-127"/>
              </a:rPr>
              <a:t>Judge Server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496801" y="9229675"/>
            <a:ext cx="5828464" cy="344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sz="2800" dirty="0">
                <a:solidFill>
                  <a:srgbClr val="000000"/>
                </a:solidFill>
                <a:ea typeface="윤고딕"/>
              </a:rPr>
              <a:t>Flask + seccomp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213060" y="7837765"/>
            <a:ext cx="4454940" cy="18501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30"/>
              </a:lnSpc>
            </a:pPr>
            <a:r>
              <a:rPr lang="ko-KR" altLang="en-US" sz="5715" dirty="0">
                <a:solidFill>
                  <a:srgbClr val="000000"/>
                </a:solidFill>
                <a:ea typeface="윤고딕 Bold"/>
              </a:rPr>
              <a:t>어플리케이션 아키텍처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03921" y="5895398"/>
            <a:ext cx="4709139" cy="3898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375"/>
              </a:lnSpc>
            </a:pPr>
            <a:r>
              <a:rPr lang="en-US" sz="23365" dirty="0">
                <a:solidFill>
                  <a:srgbClr val="F1B61B"/>
                </a:solidFill>
                <a:latin typeface="210 토스트 Light"/>
              </a:rPr>
              <a:t>03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233139" y="1687732"/>
            <a:ext cx="12054861" cy="7373533"/>
            <a:chOff x="0" y="0"/>
            <a:chExt cx="1715662" cy="12749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15662" cy="1274980"/>
            </a:xfrm>
            <a:custGeom>
              <a:avLst/>
              <a:gdLst/>
              <a:ahLst/>
              <a:cxnLst/>
              <a:rect l="l" t="t" r="r" b="b"/>
              <a:pathLst>
                <a:path w="1715662" h="1274980">
                  <a:moveTo>
                    <a:pt x="0" y="0"/>
                  </a:moveTo>
                  <a:lnTo>
                    <a:pt x="1715662" y="0"/>
                  </a:lnTo>
                  <a:lnTo>
                    <a:pt x="1715662" y="1274980"/>
                  </a:lnTo>
                  <a:lnTo>
                    <a:pt x="0" y="1274980"/>
                  </a:lnTo>
                  <a:close/>
                </a:path>
              </a:pathLst>
            </a:cu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524000" y="5374499"/>
            <a:ext cx="7082417" cy="15235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62"/>
              </a:lnSpc>
            </a:pPr>
            <a:r>
              <a:rPr lang="ko-KR" altLang="en-US" sz="4663" dirty="0" err="1">
                <a:solidFill>
                  <a:srgbClr val="000000"/>
                </a:solidFill>
                <a:ea typeface="윤고딕 Bold"/>
              </a:rPr>
              <a:t>쿠버네티스</a:t>
            </a:r>
            <a:endParaRPr lang="en-US" altLang="ko-KR" sz="4663" dirty="0">
              <a:solidFill>
                <a:srgbClr val="000000"/>
              </a:solidFill>
              <a:ea typeface="윤고딕 Bold"/>
            </a:endParaRPr>
          </a:p>
          <a:p>
            <a:pPr>
              <a:lnSpc>
                <a:spcPts val="6062"/>
              </a:lnSpc>
            </a:pPr>
            <a:r>
              <a:rPr lang="ko-KR" altLang="en-US" sz="4663" dirty="0">
                <a:solidFill>
                  <a:srgbClr val="000000"/>
                </a:solidFill>
                <a:ea typeface="윤고딕 Bold"/>
              </a:rPr>
              <a:t>내부 아키텍처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95400" y="1884767"/>
            <a:ext cx="4709139" cy="3898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375"/>
              </a:lnSpc>
            </a:pPr>
            <a:r>
              <a:rPr lang="en-US" sz="23365" dirty="0">
                <a:solidFill>
                  <a:srgbClr val="F1B61B"/>
                </a:solidFill>
                <a:latin typeface="210 토스트 Light"/>
              </a:rPr>
              <a:t>03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90504" y="1212797"/>
            <a:ext cx="6575887" cy="929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648"/>
              </a:lnSpc>
            </a:pPr>
            <a:r>
              <a:rPr lang="ko-KR" altLang="en-US" sz="6000" dirty="0">
                <a:solidFill>
                  <a:srgbClr val="000000"/>
                </a:solidFill>
                <a:ea typeface="윤고딕 Bold"/>
              </a:rPr>
              <a:t>어플리케이션 시연</a:t>
            </a:r>
            <a:endParaRPr lang="en-US" sz="5883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90504" y="2381559"/>
            <a:ext cx="5451069" cy="717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6"/>
              </a:lnSpc>
            </a:pPr>
            <a:r>
              <a:rPr lang="ko-KR" altLang="en-US" sz="2204" dirty="0">
                <a:solidFill>
                  <a:srgbClr val="000000"/>
                </a:solidFill>
                <a:ea typeface="윤고딕"/>
              </a:rPr>
              <a:t>어플리케이션 소개</a:t>
            </a:r>
          </a:p>
          <a:p>
            <a:pPr algn="l">
              <a:lnSpc>
                <a:spcPts val="2866"/>
              </a:lnSpc>
            </a:pPr>
            <a:r>
              <a:rPr lang="ko-KR" altLang="en-US" sz="2204" dirty="0">
                <a:solidFill>
                  <a:srgbClr val="000000"/>
                </a:solidFill>
                <a:ea typeface="윤고딕"/>
              </a:rPr>
              <a:t>사용 방법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041678" y="3637431"/>
            <a:ext cx="11246322" cy="6133230"/>
            <a:chOff x="0" y="0"/>
            <a:chExt cx="1073395" cy="58538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73395" cy="585381"/>
            </a:xfrm>
            <a:custGeom>
              <a:avLst/>
              <a:gdLst/>
              <a:ahLst/>
              <a:cxnLst/>
              <a:rect l="l" t="t" r="r" b="b"/>
              <a:pathLst>
                <a:path w="1073395" h="585381">
                  <a:moveTo>
                    <a:pt x="0" y="0"/>
                  </a:moveTo>
                  <a:lnTo>
                    <a:pt x="1073395" y="0"/>
                  </a:lnTo>
                  <a:lnTo>
                    <a:pt x="1073395" y="585381"/>
                  </a:lnTo>
                  <a:lnTo>
                    <a:pt x="0" y="585381"/>
                  </a:lnTo>
                  <a:close/>
                </a:path>
              </a:pathLst>
            </a:cu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366391" y="1230217"/>
            <a:ext cx="4709139" cy="3898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375"/>
              </a:lnSpc>
            </a:pPr>
            <a:r>
              <a:rPr lang="en-US" sz="23365" dirty="0">
                <a:solidFill>
                  <a:srgbClr val="F1B61B"/>
                </a:solidFill>
                <a:latin typeface="210 토스트 Light"/>
              </a:rPr>
              <a:t>04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55509" y="4402218"/>
            <a:ext cx="5451069" cy="925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48"/>
              </a:lnSpc>
            </a:pPr>
            <a:r>
              <a:rPr lang="ko-KR" altLang="en-US" sz="5883" dirty="0">
                <a:solidFill>
                  <a:srgbClr val="000000"/>
                </a:solidFill>
                <a:ea typeface="윤고딕 Bold"/>
              </a:rPr>
              <a:t>부하테스트</a:t>
            </a:r>
            <a:endParaRPr lang="en-US" sz="5883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055509" y="5570979"/>
            <a:ext cx="5451069" cy="717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6"/>
              </a:lnSpc>
            </a:pPr>
            <a:r>
              <a:rPr lang="en-US" sz="2204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Auto Scaling </a:t>
            </a:r>
            <a:r>
              <a:rPr lang="ko-KR" altLang="en-US" sz="2204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확인</a:t>
            </a:r>
          </a:p>
          <a:p>
            <a:pPr algn="l">
              <a:lnSpc>
                <a:spcPts val="2866"/>
              </a:lnSpc>
            </a:pPr>
            <a:r>
              <a:rPr lang="en-US" sz="2204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Load Balancing </a:t>
            </a:r>
            <a:r>
              <a:rPr lang="ko-KR" altLang="en-US" sz="2204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확인</a:t>
            </a:r>
            <a:endParaRPr lang="en-US" sz="2204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623212" y="0"/>
            <a:ext cx="7817311" cy="10287000"/>
            <a:chOff x="0" y="0"/>
            <a:chExt cx="746116" cy="9818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6116" cy="981834"/>
            </a:xfrm>
            <a:custGeom>
              <a:avLst/>
              <a:gdLst/>
              <a:ahLst/>
              <a:cxnLst/>
              <a:rect l="l" t="t" r="r" b="b"/>
              <a:pathLst>
                <a:path w="746116" h="981834">
                  <a:moveTo>
                    <a:pt x="0" y="0"/>
                  </a:moveTo>
                  <a:lnTo>
                    <a:pt x="746116" y="0"/>
                  </a:lnTo>
                  <a:lnTo>
                    <a:pt x="746116" y="981834"/>
                  </a:lnTo>
                  <a:lnTo>
                    <a:pt x="0" y="981834"/>
                  </a:lnTo>
                  <a:close/>
                </a:path>
              </a:pathLst>
            </a:custGeom>
            <a:blipFill>
              <a:blip r:embed="rId2"/>
              <a:stretch>
                <a:fillRect l="-142220" r="-22287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775380" y="809625"/>
            <a:ext cx="4709139" cy="3898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375"/>
              </a:lnSpc>
            </a:pPr>
            <a:r>
              <a:rPr lang="en-US" sz="23365" dirty="0">
                <a:solidFill>
                  <a:srgbClr val="F1B61B"/>
                </a:solidFill>
                <a:latin typeface="210 토스트 Light"/>
              </a:rPr>
              <a:t>05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049000" y="1485900"/>
            <a:ext cx="6857164" cy="5597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01"/>
              </a:lnSpc>
            </a:pPr>
            <a:r>
              <a:rPr lang="ko-KR" altLang="en-US" sz="3539" dirty="0">
                <a:solidFill>
                  <a:srgbClr val="000000"/>
                </a:solidFill>
                <a:ea typeface="윤고딕 Bold"/>
              </a:rPr>
              <a:t>학교 전용 알고리즘 테스트 사이트</a:t>
            </a:r>
            <a:endParaRPr lang="en-US" sz="3539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1049000" y="2178720"/>
            <a:ext cx="5828464" cy="64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ko-KR" altLang="en-US" sz="2009" dirty="0">
                <a:solidFill>
                  <a:srgbClr val="000000"/>
                </a:solidFill>
                <a:ea typeface="윤고딕"/>
              </a:rPr>
              <a:t>학교 내 알고리즘 수업에서 과제 제출 및 평가를 위한 전용 플랫폼으로 사용</a:t>
            </a:r>
            <a:endParaRPr lang="en-US" sz="2009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049000" y="3238500"/>
            <a:ext cx="5561764" cy="5597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01"/>
              </a:lnSpc>
            </a:pPr>
            <a:r>
              <a:rPr lang="ko-KR" altLang="en-US" sz="3539" dirty="0">
                <a:solidFill>
                  <a:srgbClr val="000000"/>
                </a:solidFill>
                <a:ea typeface="윤고딕 Bold"/>
              </a:rPr>
              <a:t>알고리즘 대회 개최 및 관리</a:t>
            </a:r>
            <a:endParaRPr lang="en-US" sz="3539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049000" y="3931320"/>
            <a:ext cx="5828464" cy="64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ko-KR" altLang="en-US" sz="2009" dirty="0">
                <a:solidFill>
                  <a:srgbClr val="000000"/>
                </a:solidFill>
                <a:ea typeface="윤고딕"/>
              </a:rPr>
              <a:t>학교 주관의 알고리즘 대회 개최 시</a:t>
            </a:r>
            <a:r>
              <a:rPr lang="en-US" altLang="ko-KR" sz="2009" dirty="0">
                <a:solidFill>
                  <a:srgbClr val="000000"/>
                </a:solidFill>
                <a:ea typeface="윤고딕"/>
              </a:rPr>
              <a:t>, </a:t>
            </a:r>
            <a:r>
              <a:rPr lang="ko-KR" altLang="en-US" sz="2009" dirty="0">
                <a:solidFill>
                  <a:srgbClr val="000000"/>
                </a:solidFill>
                <a:ea typeface="윤고딕"/>
              </a:rPr>
              <a:t>참가자들의 문제 풀이 및 제출을 효율적으로 관리</a:t>
            </a:r>
            <a:endParaRPr lang="en-US" sz="2009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049000" y="4991100"/>
            <a:ext cx="5485564" cy="5597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01"/>
              </a:lnSpc>
            </a:pPr>
            <a:r>
              <a:rPr lang="ko-KR" altLang="en-US" sz="3539" dirty="0">
                <a:solidFill>
                  <a:srgbClr val="000000"/>
                </a:solidFill>
                <a:ea typeface="윤고딕 Bold"/>
              </a:rPr>
              <a:t>커뮤니티 학습 및 협업 공간</a:t>
            </a:r>
            <a:endParaRPr lang="en-US" sz="3539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1049000" y="5683921"/>
            <a:ext cx="5828464" cy="64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ko-KR" altLang="en-US" sz="2009" dirty="0">
                <a:solidFill>
                  <a:srgbClr val="000000"/>
                </a:solidFill>
                <a:ea typeface="윤고딕"/>
              </a:rPr>
              <a:t>학생들이 서로의 코드와 알고리즘을 공유하고 피드백을 주고받을 수 있는 커뮤니티 기능 제공</a:t>
            </a:r>
            <a:endParaRPr lang="en-US" sz="2009" dirty="0">
              <a:solidFill>
                <a:srgbClr val="000000"/>
              </a:solidFill>
              <a:ea typeface="윤고딕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049000" y="6743700"/>
            <a:ext cx="5485564" cy="5597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01"/>
              </a:lnSpc>
            </a:pPr>
            <a:r>
              <a:rPr lang="ko-KR" altLang="en-US" sz="3539" dirty="0">
                <a:solidFill>
                  <a:srgbClr val="000000"/>
                </a:solidFill>
                <a:ea typeface="윤고딕 Bold"/>
              </a:rPr>
              <a:t>자동화된 배포 및 업데이트</a:t>
            </a:r>
            <a:endParaRPr lang="en-US" sz="3539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1049000" y="7436521"/>
            <a:ext cx="5828464" cy="643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altLang="ko-KR" sz="2009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AKS</a:t>
            </a:r>
            <a:r>
              <a:rPr lang="ko-KR" altLang="en-US" sz="2009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를 통해 자동화된 </a:t>
            </a:r>
            <a:r>
              <a:rPr lang="en-US" altLang="ko-KR" sz="2009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CI/CD </a:t>
            </a:r>
            <a:r>
              <a:rPr lang="ko-KR" altLang="en-US" sz="2009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파이프라인을 구축하여 코드 변경 사항을 신속하게 배포</a:t>
            </a:r>
            <a:endParaRPr lang="en-US" sz="2009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049000" y="8468674"/>
            <a:ext cx="5942764" cy="5597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601"/>
              </a:lnSpc>
            </a:pPr>
            <a:r>
              <a:rPr lang="ko-KR" altLang="en-US" sz="3539" dirty="0">
                <a:solidFill>
                  <a:srgbClr val="000000"/>
                </a:solidFill>
                <a:ea typeface="윤고딕 Bold"/>
              </a:rPr>
              <a:t>서비스 확장성 및 안정성 강화</a:t>
            </a:r>
            <a:endParaRPr lang="en-US" sz="3539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049000" y="9161494"/>
            <a:ext cx="5828464" cy="64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12"/>
              </a:lnSpc>
            </a:pPr>
            <a:r>
              <a:rPr lang="en-US" altLang="ko-KR" sz="2009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AKS</a:t>
            </a:r>
            <a:r>
              <a:rPr lang="ko-KR" altLang="en-US" sz="2009" dirty="0">
                <a:solidFill>
                  <a:srgbClr val="000000"/>
                </a:solidFill>
                <a:latin typeface="윤고딕" panose="020B0600000101010101" charset="-127"/>
                <a:ea typeface="윤고딕" panose="020B0600000101010101" charset="-127"/>
              </a:rPr>
              <a:t>의 스케일링 기능을 이용하여 사용자가 증가해도 안정적인 서비스 제공</a:t>
            </a:r>
            <a:endParaRPr lang="en-US" sz="2009" dirty="0">
              <a:solidFill>
                <a:srgbClr val="000000"/>
              </a:solidFill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462523" y="6088330"/>
            <a:ext cx="4224277" cy="9012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30"/>
              </a:lnSpc>
            </a:pPr>
            <a:r>
              <a:rPr lang="ko-KR" altLang="en-US" sz="5715" dirty="0">
                <a:solidFill>
                  <a:srgbClr val="000000"/>
                </a:solidFill>
                <a:ea typeface="윤고딕 Bold"/>
              </a:rPr>
              <a:t>발전방향</a:t>
            </a:r>
            <a:endParaRPr lang="en-US" sz="5715" dirty="0">
              <a:solidFill>
                <a:srgbClr val="000000"/>
              </a:solidFill>
              <a:ea typeface="윤고딕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267200" y="2456088"/>
            <a:ext cx="4709139" cy="3898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375"/>
              </a:lnSpc>
            </a:pPr>
            <a:r>
              <a:rPr lang="en-US" sz="23365" dirty="0">
                <a:solidFill>
                  <a:srgbClr val="F1B61B"/>
                </a:solidFill>
                <a:latin typeface="210 토스트 Light"/>
              </a:rPr>
              <a:t>06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801</Words>
  <Application>Microsoft Office PowerPoint</Application>
  <PresentationFormat>사용자 지정</PresentationFormat>
  <Paragraphs>124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210 토스트 Light</vt:lpstr>
      <vt:lpstr>맑은 고딕</vt:lpstr>
      <vt:lpstr>윤고딕</vt:lpstr>
      <vt:lpstr>윤고딕 Semi-Bold</vt:lpstr>
      <vt:lpstr>윤고딕 Bold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노란색 깔끔한 디자인 프로젝트 발표 프리젠테이션</dc:title>
  <dc:creator>권오성</dc:creator>
  <cp:lastModifiedBy>오성 권</cp:lastModifiedBy>
  <cp:revision>9</cp:revision>
  <dcterms:created xsi:type="dcterms:W3CDTF">2006-08-16T00:00:00Z</dcterms:created>
  <dcterms:modified xsi:type="dcterms:W3CDTF">2024-06-09T00:42:56Z</dcterms:modified>
  <dc:identifier>DAGHaskiE_M</dc:identifier>
</cp:coreProperties>
</file>

<file path=docProps/thumbnail.jpeg>
</file>